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Economica"/>
      <p:regular r:id="rId17"/>
      <p:bold r:id="rId18"/>
      <p:italic r:id="rId19"/>
      <p:boldItalic r:id="rId20"/>
    </p:embeddedFont>
    <p:embeddedFont>
      <p:font typeface="Averag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bold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Average-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conomic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Economica-italic.fntdata"/><Relationship Id="rId6" Type="http://schemas.openxmlformats.org/officeDocument/2006/relationships/slide" Target="slides/slide1.xml"/><Relationship Id="rId18" Type="http://schemas.openxmlformats.org/officeDocument/2006/relationships/font" Target="fonts/Economic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e765379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e765379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6c3a59d08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6c3a59d08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6cc05707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cc05707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6cc057075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6cc057075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cc057075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cc057075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68cac5066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68cac5066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cc057075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cc057075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cc057075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cc057075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6c3a59d0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6c3a59d0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69b685d6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69b685d6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reate.kahoot.it/login"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europarl.europa.eu/factsheets/en/sheet/143/spo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1.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3.jpg"/><Relationship Id="rId5" Type="http://schemas.openxmlformats.org/officeDocument/2006/relationships/image" Target="../media/image15.jpg"/><Relationship Id="rId6" Type="http://schemas.openxmlformats.org/officeDocument/2006/relationships/image" Target="../media/image6.jpg"/><Relationship Id="rId7"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hyperlink" Target="https://youtu.be/p7IM9f16QZ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fi">
                <a:highlight>
                  <a:srgbClr val="FFFFFF"/>
                </a:highlight>
                <a:latin typeface="Courier New"/>
                <a:ea typeface="Courier New"/>
                <a:cs typeface="Courier New"/>
                <a:sym typeface="Courier New"/>
              </a:rPr>
              <a:t>Sports</a:t>
            </a:r>
            <a:endParaRPr b="1">
              <a:highlight>
                <a:srgbClr val="FFFFFF"/>
              </a:highlight>
              <a:latin typeface="Courier New"/>
              <a:ea typeface="Courier New"/>
              <a:cs typeface="Courier New"/>
              <a:sym typeface="Courier New"/>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latin typeface="Average"/>
                <a:ea typeface="Average"/>
                <a:cs typeface="Average"/>
                <a:sym typeface="Average"/>
              </a:rPr>
              <a:t>Lilja x2, Iiris, Elsa ja Liisa</a:t>
            </a:r>
            <a:endParaRPr>
              <a:latin typeface="Average"/>
              <a:ea typeface="Average"/>
              <a:cs typeface="Average"/>
              <a:sym typeface="Average"/>
            </a:endParaRPr>
          </a:p>
        </p:txBody>
      </p:sp>
      <p:sp>
        <p:nvSpPr>
          <p:cNvPr id="56" name="Google Shape;56;p13"/>
          <p:cNvSpPr txBox="1"/>
          <p:nvPr/>
        </p:nvSpPr>
        <p:spPr>
          <a:xfrm>
            <a:off x="6443375" y="4836050"/>
            <a:ext cx="2700600" cy="30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fi">
                <a:latin typeface="Average"/>
                <a:ea typeface="Average"/>
                <a:cs typeface="Average"/>
                <a:sym typeface="Average"/>
              </a:rPr>
              <a:t>Iina, Timo ja Ville</a:t>
            </a:r>
            <a:endParaRPr>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252625"/>
            <a:ext cx="8520600" cy="50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sz="1100" u="sng">
                <a:solidFill>
                  <a:schemeClr val="hlink"/>
                </a:solidFill>
                <a:hlinkClick r:id="rId3"/>
              </a:rPr>
              <a:t>https://create.kahoot.it/login</a:t>
            </a:r>
            <a:endParaRPr/>
          </a:p>
        </p:txBody>
      </p:sp>
      <p:sp>
        <p:nvSpPr>
          <p:cNvPr id="128" name="Google Shape;128;p22"/>
          <p:cNvSpPr txBox="1"/>
          <p:nvPr/>
        </p:nvSpPr>
        <p:spPr>
          <a:xfrm>
            <a:off x="245150" y="1539275"/>
            <a:ext cx="4738800" cy="79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6000">
                <a:latin typeface="Economica"/>
                <a:ea typeface="Economica"/>
                <a:cs typeface="Economica"/>
                <a:sym typeface="Economica"/>
              </a:rPr>
              <a:t>https://kahoot.it/</a:t>
            </a:r>
            <a:endParaRPr sz="6000">
              <a:latin typeface="Economica"/>
              <a:ea typeface="Economica"/>
              <a:cs typeface="Economica"/>
              <a:sym typeface="Economica"/>
            </a:endParaRPr>
          </a:p>
        </p:txBody>
      </p:sp>
      <p:pic>
        <p:nvPicPr>
          <p:cNvPr id="129" name="Google Shape;129;p22"/>
          <p:cNvPicPr preferRelativeResize="0"/>
          <p:nvPr/>
        </p:nvPicPr>
        <p:blipFill>
          <a:blip r:embed="rId4">
            <a:alphaModFix/>
          </a:blip>
          <a:stretch>
            <a:fillRect/>
          </a:stretch>
        </p:blipFill>
        <p:spPr>
          <a:xfrm>
            <a:off x="5158800" y="146875"/>
            <a:ext cx="3812975" cy="3812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a:highlight>
                  <a:srgbClr val="FFFFFF"/>
                </a:highlight>
                <a:latin typeface="Courier New"/>
                <a:ea typeface="Courier New"/>
                <a:cs typeface="Courier New"/>
                <a:sym typeface="Courier New"/>
              </a:rPr>
              <a:t>Thank you!</a:t>
            </a:r>
            <a:endParaRPr>
              <a:highlight>
                <a:srgbClr val="FFFFFF"/>
              </a:highlight>
              <a:latin typeface="Courier New"/>
              <a:ea typeface="Courier New"/>
              <a:cs typeface="Courier New"/>
              <a:sym typeface="Courier New"/>
            </a:endParaRPr>
          </a:p>
        </p:txBody>
      </p:sp>
      <p:sp>
        <p:nvSpPr>
          <p:cNvPr id="135" name="Google Shape;135;p23"/>
          <p:cNvSpPr txBox="1"/>
          <p:nvPr/>
        </p:nvSpPr>
        <p:spPr>
          <a:xfrm>
            <a:off x="1815350" y="3502550"/>
            <a:ext cx="6051300" cy="9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u="sng">
                <a:solidFill>
                  <a:schemeClr val="hlink"/>
                </a:solidFill>
                <a:hlinkClick r:id="rId3"/>
              </a:rPr>
              <a:t>http://www.europarl.europa.eu/factsheets/en/sheet/143/sport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i" sz="3600">
                <a:latin typeface="Economica"/>
                <a:ea typeface="Economica"/>
                <a:cs typeface="Economica"/>
                <a:sym typeface="Economica"/>
              </a:rPr>
              <a:t>Legal basis</a:t>
            </a:r>
            <a:endParaRPr b="1" sz="3600">
              <a:latin typeface="Economica"/>
              <a:ea typeface="Economica"/>
              <a:cs typeface="Economica"/>
              <a:sym typeface="Economica"/>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Clr>
                <a:srgbClr val="000000"/>
              </a:buClr>
              <a:buSzPts val="2200"/>
              <a:buFont typeface="Economica"/>
              <a:buChar char="-"/>
            </a:pPr>
            <a:r>
              <a:rPr lang="fi" sz="2200">
                <a:solidFill>
                  <a:srgbClr val="000000"/>
                </a:solidFill>
                <a:latin typeface="Economica"/>
                <a:ea typeface="Economica"/>
                <a:cs typeface="Economica"/>
                <a:sym typeface="Economica"/>
              </a:rPr>
              <a:t>Sports have always been a significant part of culture in Europe</a:t>
            </a:r>
            <a:endParaRPr sz="2200">
              <a:solidFill>
                <a:srgbClr val="000000"/>
              </a:solidFill>
              <a:latin typeface="Economica"/>
              <a:ea typeface="Economica"/>
              <a:cs typeface="Economica"/>
              <a:sym typeface="Economica"/>
            </a:endParaRPr>
          </a:p>
          <a:p>
            <a:pPr indent="-368300" lvl="0" marL="457200" rtl="0" algn="l">
              <a:lnSpc>
                <a:spcPct val="150000"/>
              </a:lnSpc>
              <a:spcBef>
                <a:spcPts val="0"/>
              </a:spcBef>
              <a:spcAft>
                <a:spcPts val="0"/>
              </a:spcAft>
              <a:buClr>
                <a:srgbClr val="000000"/>
              </a:buClr>
              <a:buSzPts val="2200"/>
              <a:buFont typeface="Economica"/>
              <a:buChar char="-"/>
            </a:pPr>
            <a:r>
              <a:rPr lang="fi" sz="2200">
                <a:solidFill>
                  <a:srgbClr val="000000"/>
                </a:solidFill>
                <a:latin typeface="Economica"/>
                <a:ea typeface="Economica"/>
                <a:cs typeface="Economica"/>
                <a:sym typeface="Economica"/>
              </a:rPr>
              <a:t>It is a new field </a:t>
            </a:r>
            <a:r>
              <a:rPr lang="fi" sz="2200">
                <a:solidFill>
                  <a:srgbClr val="000000"/>
                </a:solidFill>
                <a:latin typeface="Economica"/>
                <a:ea typeface="Economica"/>
                <a:cs typeface="Economica"/>
                <a:sym typeface="Economica"/>
              </a:rPr>
              <a:t>the for the European Union</a:t>
            </a:r>
            <a:r>
              <a:rPr lang="fi" sz="2200">
                <a:solidFill>
                  <a:srgbClr val="000000"/>
                </a:solidFill>
                <a:latin typeface="Economica"/>
                <a:ea typeface="Economica"/>
                <a:cs typeface="Economica"/>
                <a:sym typeface="Economica"/>
              </a:rPr>
              <a:t> </a:t>
            </a:r>
            <a:r>
              <a:rPr lang="fi" sz="2200">
                <a:solidFill>
                  <a:srgbClr val="000000"/>
                </a:solidFill>
                <a:latin typeface="Economica"/>
                <a:ea typeface="Economica"/>
                <a:cs typeface="Economica"/>
                <a:sym typeface="Economica"/>
              </a:rPr>
              <a:t>to </a:t>
            </a:r>
            <a:r>
              <a:rPr lang="fi" sz="2200">
                <a:solidFill>
                  <a:srgbClr val="000000"/>
                </a:solidFill>
                <a:latin typeface="Economica"/>
                <a:ea typeface="Economica"/>
                <a:cs typeface="Economica"/>
                <a:sym typeface="Economica"/>
              </a:rPr>
              <a:t>support sports</a:t>
            </a:r>
            <a:endParaRPr sz="2200">
              <a:solidFill>
                <a:srgbClr val="000000"/>
              </a:solidFill>
              <a:latin typeface="Economica"/>
              <a:ea typeface="Economica"/>
              <a:cs typeface="Economica"/>
              <a:sym typeface="Economica"/>
            </a:endParaRPr>
          </a:p>
          <a:p>
            <a:pPr indent="-368300" lvl="0" marL="457200" rtl="0" algn="l">
              <a:lnSpc>
                <a:spcPct val="150000"/>
              </a:lnSpc>
              <a:spcBef>
                <a:spcPts val="0"/>
              </a:spcBef>
              <a:spcAft>
                <a:spcPts val="0"/>
              </a:spcAft>
              <a:buClr>
                <a:srgbClr val="000000"/>
              </a:buClr>
              <a:buSzPts val="2200"/>
              <a:buFont typeface="Economica"/>
              <a:buChar char="-"/>
            </a:pPr>
            <a:r>
              <a:rPr lang="fi" sz="2200">
                <a:solidFill>
                  <a:srgbClr val="000000"/>
                </a:solidFill>
                <a:latin typeface="Economica"/>
                <a:ea typeface="Economica"/>
                <a:cs typeface="Economica"/>
                <a:sym typeface="Economica"/>
              </a:rPr>
              <a:t>The first treaties for supporting sports were made in 2007</a:t>
            </a:r>
            <a:endParaRPr sz="2200">
              <a:solidFill>
                <a:srgbClr val="000000"/>
              </a:solidFill>
              <a:latin typeface="Economica"/>
              <a:ea typeface="Economica"/>
              <a:cs typeface="Economica"/>
              <a:sym typeface="Economica"/>
            </a:endParaRPr>
          </a:p>
          <a:p>
            <a:pPr indent="-368300" lvl="0" marL="457200" rtl="0" algn="l">
              <a:lnSpc>
                <a:spcPct val="150000"/>
              </a:lnSpc>
              <a:spcBef>
                <a:spcPts val="0"/>
              </a:spcBef>
              <a:spcAft>
                <a:spcPts val="0"/>
              </a:spcAft>
              <a:buClr>
                <a:srgbClr val="000000"/>
              </a:buClr>
              <a:buSzPts val="2200"/>
              <a:buFont typeface="Economica"/>
              <a:buChar char="-"/>
            </a:pPr>
            <a:r>
              <a:rPr lang="fi" sz="2200">
                <a:solidFill>
                  <a:srgbClr val="000000"/>
                </a:solidFill>
                <a:latin typeface="Economica"/>
                <a:ea typeface="Economica"/>
                <a:cs typeface="Economica"/>
                <a:sym typeface="Economica"/>
              </a:rPr>
              <a:t>In addition, EU supports by financing for Sport Erasmus+ projects and by pursuing fairness and equality in sports.</a:t>
            </a:r>
            <a:endParaRPr sz="2200">
              <a:solidFill>
                <a:srgbClr val="000000"/>
              </a:solidFill>
              <a:latin typeface="Economica"/>
              <a:ea typeface="Economica"/>
              <a:cs typeface="Economica"/>
              <a:sym typeface="Economica"/>
            </a:endParaRPr>
          </a:p>
          <a:p>
            <a:pPr indent="0" lvl="0" marL="0" rtl="0" algn="l">
              <a:spcBef>
                <a:spcPts val="1600"/>
              </a:spcBef>
              <a:spcAft>
                <a:spcPts val="1600"/>
              </a:spcAft>
              <a:buNone/>
            </a:pPr>
            <a:r>
              <a:rPr lang="fi" sz="2400">
                <a:solidFill>
                  <a:srgbClr val="000000"/>
                </a:solidFill>
                <a:latin typeface="Economica"/>
                <a:ea typeface="Economica"/>
                <a:cs typeface="Economica"/>
                <a:sym typeface="Economica"/>
              </a:rPr>
              <a:t> </a:t>
            </a:r>
            <a:endParaRPr sz="2400">
              <a:solidFill>
                <a:srgbClr val="000000"/>
              </a:solidFill>
              <a:latin typeface="Economica"/>
              <a:ea typeface="Economica"/>
              <a:cs typeface="Economica"/>
              <a:sym typeface="Economic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i">
                <a:latin typeface="Economica"/>
                <a:ea typeface="Economica"/>
                <a:cs typeface="Economica"/>
                <a:sym typeface="Economica"/>
              </a:rPr>
              <a:t>Objectives</a:t>
            </a:r>
            <a:endParaRPr b="1">
              <a:latin typeface="Economica"/>
              <a:ea typeface="Economica"/>
              <a:cs typeface="Economica"/>
              <a:sym typeface="Economica"/>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200">
                <a:solidFill>
                  <a:srgbClr val="000000"/>
                </a:solidFill>
                <a:latin typeface="Economica"/>
                <a:ea typeface="Economica"/>
                <a:cs typeface="Economica"/>
                <a:sym typeface="Economica"/>
              </a:rPr>
              <a:t>The EU objective is review sporting from three points, which are:</a:t>
            </a:r>
            <a:endParaRPr sz="2200">
              <a:solidFill>
                <a:srgbClr val="000000"/>
              </a:solidFill>
              <a:latin typeface="Economica"/>
              <a:ea typeface="Economica"/>
              <a:cs typeface="Economica"/>
              <a:sym typeface="Economica"/>
            </a:endParaRPr>
          </a:p>
          <a:p>
            <a:pPr indent="-368300" lvl="0" marL="457200" rtl="0" algn="l">
              <a:spcBef>
                <a:spcPts val="1600"/>
              </a:spcBef>
              <a:spcAft>
                <a:spcPts val="0"/>
              </a:spcAft>
              <a:buClr>
                <a:srgbClr val="000000"/>
              </a:buClr>
              <a:buSzPts val="2200"/>
              <a:buFont typeface="Economica"/>
              <a:buAutoNum type="arabicPeriod"/>
            </a:pPr>
            <a:r>
              <a:rPr lang="fi" sz="2200">
                <a:solidFill>
                  <a:srgbClr val="000000"/>
                </a:solidFill>
                <a:latin typeface="Economica"/>
                <a:ea typeface="Economica"/>
                <a:cs typeface="Economica"/>
                <a:sym typeface="Economica"/>
              </a:rPr>
              <a:t>The societal role of sport.</a:t>
            </a:r>
            <a:endParaRPr sz="2200">
              <a:solidFill>
                <a:srgbClr val="000000"/>
              </a:solidFill>
              <a:latin typeface="Economica"/>
              <a:ea typeface="Economica"/>
              <a:cs typeface="Economica"/>
              <a:sym typeface="Economica"/>
            </a:endParaRPr>
          </a:p>
          <a:p>
            <a:pPr indent="-368300" lvl="0" marL="457200" rtl="0" algn="l">
              <a:spcBef>
                <a:spcPts val="0"/>
              </a:spcBef>
              <a:spcAft>
                <a:spcPts val="0"/>
              </a:spcAft>
              <a:buClr>
                <a:srgbClr val="000000"/>
              </a:buClr>
              <a:buSzPts val="2200"/>
              <a:buFont typeface="Economica"/>
              <a:buAutoNum type="arabicPeriod"/>
            </a:pPr>
            <a:r>
              <a:rPr lang="fi" sz="2200">
                <a:solidFill>
                  <a:srgbClr val="000000"/>
                </a:solidFill>
                <a:latin typeface="Economica"/>
                <a:ea typeface="Economica"/>
                <a:cs typeface="Economica"/>
                <a:sym typeface="Economica"/>
              </a:rPr>
              <a:t>The economic dimension of sport.</a:t>
            </a:r>
            <a:endParaRPr sz="2200">
              <a:solidFill>
                <a:srgbClr val="000000"/>
              </a:solidFill>
              <a:latin typeface="Economica"/>
              <a:ea typeface="Economica"/>
              <a:cs typeface="Economica"/>
              <a:sym typeface="Economica"/>
            </a:endParaRPr>
          </a:p>
          <a:p>
            <a:pPr indent="-368300" lvl="0" marL="457200" rtl="0" algn="l">
              <a:spcBef>
                <a:spcPts val="0"/>
              </a:spcBef>
              <a:spcAft>
                <a:spcPts val="0"/>
              </a:spcAft>
              <a:buClr>
                <a:srgbClr val="000000"/>
              </a:buClr>
              <a:buSzPts val="2200"/>
              <a:buFont typeface="Economica"/>
              <a:buAutoNum type="arabicPeriod"/>
            </a:pPr>
            <a:r>
              <a:rPr lang="fi" sz="2200">
                <a:solidFill>
                  <a:srgbClr val="000000"/>
                </a:solidFill>
                <a:latin typeface="Economica"/>
                <a:ea typeface="Economica"/>
                <a:cs typeface="Economica"/>
                <a:sym typeface="Economica"/>
              </a:rPr>
              <a:t>The political and legal framework of the sport sector.</a:t>
            </a:r>
            <a:endParaRPr sz="2200">
              <a:solidFill>
                <a:srgbClr val="000000"/>
              </a:solidFill>
              <a:latin typeface="Economica"/>
              <a:ea typeface="Economica"/>
              <a:cs typeface="Economica"/>
              <a:sym typeface="Economica"/>
            </a:endParaRPr>
          </a:p>
          <a:p>
            <a:pPr indent="0" lvl="0" marL="0" rtl="0" algn="l">
              <a:spcBef>
                <a:spcPts val="1600"/>
              </a:spcBef>
              <a:spcAft>
                <a:spcPts val="0"/>
              </a:spcAft>
              <a:buNone/>
            </a:pPr>
            <a:r>
              <a:rPr lang="fi" sz="2200">
                <a:solidFill>
                  <a:srgbClr val="000000"/>
                </a:solidFill>
                <a:latin typeface="Economica"/>
                <a:ea typeface="Economica"/>
                <a:cs typeface="Economica"/>
                <a:sym typeface="Economica"/>
              </a:rPr>
              <a:t>In addition EU works to attain greater fairness and openness in sport competitions and greater protection of the moral and physical integrity of sportspeople.</a:t>
            </a:r>
            <a:endParaRPr sz="2200">
              <a:solidFill>
                <a:srgbClr val="000000"/>
              </a:solidFill>
              <a:latin typeface="Economica"/>
              <a:ea typeface="Economica"/>
              <a:cs typeface="Economica"/>
              <a:sym typeface="Economica"/>
            </a:endParaRPr>
          </a:p>
          <a:p>
            <a:pPr indent="0" lvl="0" marL="0" rtl="0" algn="l">
              <a:spcBef>
                <a:spcPts val="1600"/>
              </a:spcBef>
              <a:spcAft>
                <a:spcPts val="1600"/>
              </a:spcAft>
              <a:buNone/>
            </a:pPr>
            <a:r>
              <a:t/>
            </a:r>
            <a:endParaRPr>
              <a:solidFill>
                <a:schemeClr val="dk1"/>
              </a:solidFill>
              <a:latin typeface="Economica"/>
              <a:ea typeface="Economica"/>
              <a:cs typeface="Economica"/>
              <a:sym typeface="Economic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302357"/>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i">
                <a:latin typeface="Economica"/>
                <a:ea typeface="Economica"/>
                <a:cs typeface="Economica"/>
                <a:sym typeface="Economica"/>
              </a:rPr>
              <a:t>Policy developments</a:t>
            </a:r>
            <a:endParaRPr b="1">
              <a:latin typeface="Economica"/>
              <a:ea typeface="Economica"/>
              <a:cs typeface="Economica"/>
              <a:sym typeface="Economica"/>
            </a:endParaRPr>
          </a:p>
        </p:txBody>
      </p:sp>
      <p:sp>
        <p:nvSpPr>
          <p:cNvPr id="74" name="Google Shape;74;p16"/>
          <p:cNvSpPr txBox="1"/>
          <p:nvPr>
            <p:ph idx="1" type="body"/>
          </p:nvPr>
        </p:nvSpPr>
        <p:spPr>
          <a:xfrm>
            <a:off x="311700" y="1197325"/>
            <a:ext cx="8520600" cy="3693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i" sz="1900">
                <a:solidFill>
                  <a:schemeClr val="dk1"/>
                </a:solidFill>
                <a:latin typeface="Economica"/>
                <a:ea typeface="Economica"/>
                <a:cs typeface="Economica"/>
                <a:sym typeface="Economica"/>
              </a:rPr>
              <a:t>1. White Paper on sports and the Pierre de Coubertin action plan</a:t>
            </a:r>
            <a:endParaRPr b="1" sz="1900">
              <a:solidFill>
                <a:schemeClr val="dk1"/>
              </a:solidFill>
              <a:latin typeface="Economica"/>
              <a:ea typeface="Economica"/>
              <a:cs typeface="Economica"/>
              <a:sym typeface="Economica"/>
            </a:endParaRPr>
          </a:p>
          <a:p>
            <a:pPr indent="-342900" lvl="0" marL="457200" rtl="0" algn="l">
              <a:lnSpc>
                <a:spcPct val="100000"/>
              </a:lnSpc>
              <a:spcBef>
                <a:spcPts val="1200"/>
              </a:spcBef>
              <a:spcAft>
                <a:spcPts val="0"/>
              </a:spcAft>
              <a:buClr>
                <a:schemeClr val="dk1"/>
              </a:buClr>
              <a:buSzPts val="1800"/>
              <a:buFont typeface="Economica"/>
              <a:buChar char="-"/>
            </a:pPr>
            <a:r>
              <a:rPr lang="fi">
                <a:solidFill>
                  <a:schemeClr val="dk1"/>
                </a:solidFill>
                <a:latin typeface="Economica"/>
                <a:ea typeface="Economica"/>
                <a:cs typeface="Economica"/>
                <a:sym typeface="Economica"/>
              </a:rPr>
              <a:t>White paper was the first comprehensive initiative on sport by the EU and it was made in july 2007.</a:t>
            </a:r>
            <a:endParaRPr sz="1900">
              <a:solidFill>
                <a:schemeClr val="dk1"/>
              </a:solidFill>
              <a:latin typeface="Economica"/>
              <a:ea typeface="Economica"/>
              <a:cs typeface="Economica"/>
              <a:sym typeface="Economica"/>
            </a:endParaRPr>
          </a:p>
          <a:p>
            <a:pPr indent="0" lvl="0" marL="914400" rtl="0" algn="l">
              <a:lnSpc>
                <a:spcPct val="100000"/>
              </a:lnSpc>
              <a:spcBef>
                <a:spcPts val="1200"/>
              </a:spcBef>
              <a:spcAft>
                <a:spcPts val="0"/>
              </a:spcAft>
              <a:buNone/>
            </a:pPr>
            <a:r>
              <a:t/>
            </a:r>
            <a:endParaRPr sz="1900">
              <a:solidFill>
                <a:schemeClr val="dk1"/>
              </a:solidFill>
              <a:latin typeface="Economica"/>
              <a:ea typeface="Economica"/>
              <a:cs typeface="Economica"/>
              <a:sym typeface="Economica"/>
            </a:endParaRPr>
          </a:p>
          <a:p>
            <a:pPr indent="0" lvl="0" marL="0" rtl="0" algn="l">
              <a:lnSpc>
                <a:spcPct val="100000"/>
              </a:lnSpc>
              <a:spcBef>
                <a:spcPts val="1200"/>
              </a:spcBef>
              <a:spcAft>
                <a:spcPts val="0"/>
              </a:spcAft>
              <a:buNone/>
            </a:pPr>
            <a:r>
              <a:rPr lang="fi" sz="1900">
                <a:solidFill>
                  <a:schemeClr val="dk1"/>
                </a:solidFill>
                <a:latin typeface="Economica"/>
                <a:ea typeface="Economica"/>
                <a:cs typeface="Economica"/>
                <a:sym typeface="Economica"/>
              </a:rPr>
              <a:t>White paper’s goals in sport: enhancing the societal role of sport and promoting public health through physical activity, boosting volunteer activities, fighting doping, and controlling media rights</a:t>
            </a:r>
            <a:endParaRPr sz="1900">
              <a:solidFill>
                <a:schemeClr val="dk1"/>
              </a:solidFill>
              <a:latin typeface="Economica"/>
              <a:ea typeface="Economica"/>
              <a:cs typeface="Economica"/>
              <a:sym typeface="Economica"/>
            </a:endParaRPr>
          </a:p>
          <a:p>
            <a:pPr indent="0" lvl="0" marL="0" rtl="0" algn="l">
              <a:lnSpc>
                <a:spcPct val="100000"/>
              </a:lnSpc>
              <a:spcBef>
                <a:spcPts val="1200"/>
              </a:spcBef>
              <a:spcAft>
                <a:spcPts val="1200"/>
              </a:spcAft>
              <a:buNone/>
            </a:pPr>
            <a:r>
              <a:t/>
            </a:r>
            <a:endParaRPr sz="1900">
              <a:solidFill>
                <a:schemeClr val="dk1"/>
              </a:solidFill>
              <a:latin typeface="Economica"/>
              <a:ea typeface="Economica"/>
              <a:cs typeface="Economica"/>
              <a:sym typeface="Economica"/>
            </a:endParaRPr>
          </a:p>
        </p:txBody>
      </p:sp>
      <p:pic>
        <p:nvPicPr>
          <p:cNvPr id="75" name="Google Shape;75;p16"/>
          <p:cNvPicPr preferRelativeResize="0"/>
          <p:nvPr/>
        </p:nvPicPr>
        <p:blipFill>
          <a:blip r:embed="rId3">
            <a:alphaModFix/>
          </a:blip>
          <a:stretch>
            <a:fillRect/>
          </a:stretch>
        </p:blipFill>
        <p:spPr>
          <a:xfrm>
            <a:off x="5803350" y="3376538"/>
            <a:ext cx="3028950" cy="1514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5757775" y="2819050"/>
            <a:ext cx="3386225" cy="2324450"/>
          </a:xfrm>
          <a:prstGeom prst="rect">
            <a:avLst/>
          </a:prstGeom>
          <a:noFill/>
          <a:ln>
            <a:noFill/>
          </a:ln>
        </p:spPr>
      </p:pic>
      <p:sp>
        <p:nvSpPr>
          <p:cNvPr id="81" name="Google Shape;81;p17"/>
          <p:cNvSpPr txBox="1"/>
          <p:nvPr>
            <p:ph idx="1" type="body"/>
          </p:nvPr>
        </p:nvSpPr>
        <p:spPr>
          <a:xfrm>
            <a:off x="212900" y="437025"/>
            <a:ext cx="8307600" cy="45873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b="1" lang="fi">
                <a:solidFill>
                  <a:schemeClr val="dk1"/>
                </a:solidFill>
                <a:latin typeface="Economica"/>
                <a:ea typeface="Economica"/>
                <a:cs typeface="Economica"/>
                <a:sym typeface="Economica"/>
              </a:rPr>
              <a:t>2. Developing the European dimension in sport</a:t>
            </a:r>
            <a:endParaRPr b="1">
              <a:solidFill>
                <a:schemeClr val="dk1"/>
              </a:solidFill>
              <a:latin typeface="Economica"/>
              <a:ea typeface="Economica"/>
              <a:cs typeface="Economica"/>
              <a:sym typeface="Economica"/>
            </a:endParaRPr>
          </a:p>
          <a:p>
            <a:pPr indent="0" lvl="0" marL="0" rtl="0" algn="l">
              <a:lnSpc>
                <a:spcPct val="100000"/>
              </a:lnSpc>
              <a:spcBef>
                <a:spcPts val="1200"/>
              </a:spcBef>
              <a:spcAft>
                <a:spcPts val="0"/>
              </a:spcAft>
              <a:buClr>
                <a:schemeClr val="dk1"/>
              </a:buClr>
              <a:buSzPts val="1100"/>
              <a:buFont typeface="Arial"/>
              <a:buNone/>
            </a:pPr>
            <a:r>
              <a:rPr lang="fi" sz="1900">
                <a:solidFill>
                  <a:schemeClr val="dk1"/>
                </a:solidFill>
                <a:latin typeface="Economica"/>
                <a:ea typeface="Economica"/>
                <a:cs typeface="Economica"/>
                <a:sym typeface="Economica"/>
              </a:rPr>
              <a:t>Developing the European Dimension in sport was made in 2011. This was the first policy document from the commission to sport since the Lisbon treaty.</a:t>
            </a:r>
            <a:r>
              <a:rPr lang="fi" sz="1600">
                <a:solidFill>
                  <a:schemeClr val="dk1"/>
                </a:solidFill>
                <a:latin typeface="Economica"/>
                <a:ea typeface="Economica"/>
                <a:cs typeface="Economica"/>
                <a:sym typeface="Economica"/>
              </a:rPr>
              <a:t> </a:t>
            </a:r>
            <a:r>
              <a:rPr lang="fi" sz="1900">
                <a:solidFill>
                  <a:schemeClr val="dk1"/>
                </a:solidFill>
                <a:latin typeface="Economica"/>
                <a:ea typeface="Economica"/>
                <a:cs typeface="Economica"/>
                <a:sym typeface="Economica"/>
              </a:rPr>
              <a:t>The developing document includes goals for europe 2020 about the impact of sport:</a:t>
            </a:r>
            <a:endParaRPr sz="1900">
              <a:solidFill>
                <a:schemeClr val="dk1"/>
              </a:solidFill>
              <a:latin typeface="Economica"/>
              <a:ea typeface="Economica"/>
              <a:cs typeface="Economica"/>
              <a:sym typeface="Economica"/>
            </a:endParaRPr>
          </a:p>
          <a:p>
            <a:pPr indent="-349250" lvl="0" marL="457200" rtl="0" algn="l">
              <a:lnSpc>
                <a:spcPct val="100000"/>
              </a:lnSpc>
              <a:spcBef>
                <a:spcPts val="1200"/>
              </a:spcBef>
              <a:spcAft>
                <a:spcPts val="0"/>
              </a:spcAft>
              <a:buClr>
                <a:schemeClr val="dk1"/>
              </a:buClr>
              <a:buSzPts val="1900"/>
              <a:buFont typeface="Economica"/>
              <a:buChar char="-"/>
            </a:pPr>
            <a:r>
              <a:rPr lang="fi" sz="1900">
                <a:solidFill>
                  <a:schemeClr val="dk1"/>
                </a:solidFill>
                <a:latin typeface="Economica"/>
                <a:ea typeface="Economica"/>
                <a:cs typeface="Economica"/>
                <a:sym typeface="Economica"/>
              </a:rPr>
              <a:t> recognising that sport improves employability and promotes social inclusion</a:t>
            </a:r>
            <a:endParaRPr sz="1900">
              <a:solidFill>
                <a:schemeClr val="dk1"/>
              </a:solidFill>
              <a:latin typeface="Economica"/>
              <a:ea typeface="Economica"/>
              <a:cs typeface="Economica"/>
              <a:sym typeface="Economica"/>
            </a:endParaRPr>
          </a:p>
          <a:p>
            <a:pPr indent="-349250" lvl="0" marL="457200" rtl="0" algn="l">
              <a:lnSpc>
                <a:spcPct val="100000"/>
              </a:lnSpc>
              <a:spcBef>
                <a:spcPts val="1200"/>
              </a:spcBef>
              <a:spcAft>
                <a:spcPts val="0"/>
              </a:spcAft>
              <a:buClr>
                <a:schemeClr val="dk1"/>
              </a:buClr>
              <a:buSzPts val="1900"/>
              <a:buFont typeface="Economica"/>
              <a:buChar char="-"/>
            </a:pPr>
            <a:r>
              <a:rPr lang="fi" sz="1900">
                <a:solidFill>
                  <a:schemeClr val="dk1"/>
                </a:solidFill>
                <a:latin typeface="Economica"/>
                <a:ea typeface="Economica"/>
                <a:cs typeface="Economica"/>
                <a:sym typeface="Economica"/>
              </a:rPr>
              <a:t>develop of security arrangements and safety requirements for international sport events</a:t>
            </a:r>
            <a:endParaRPr sz="1900">
              <a:solidFill>
                <a:schemeClr val="dk1"/>
              </a:solidFill>
              <a:latin typeface="Economica"/>
              <a:ea typeface="Economica"/>
              <a:cs typeface="Economica"/>
              <a:sym typeface="Economica"/>
            </a:endParaRPr>
          </a:p>
          <a:p>
            <a:pPr indent="0" lvl="0" marL="457200" rtl="0" algn="l">
              <a:lnSpc>
                <a:spcPct val="100000"/>
              </a:lnSpc>
              <a:spcBef>
                <a:spcPts val="1200"/>
              </a:spcBef>
              <a:spcAft>
                <a:spcPts val="0"/>
              </a:spcAft>
              <a:buNone/>
            </a:pPr>
            <a:r>
              <a:t/>
            </a:r>
            <a:endParaRPr sz="1900">
              <a:solidFill>
                <a:schemeClr val="dk1"/>
              </a:solidFill>
              <a:latin typeface="Economica"/>
              <a:ea typeface="Economica"/>
              <a:cs typeface="Economica"/>
              <a:sym typeface="Economica"/>
            </a:endParaRPr>
          </a:p>
          <a:p>
            <a:pPr indent="-342900" lvl="0" marL="457200" rtl="0" algn="l">
              <a:lnSpc>
                <a:spcPct val="100000"/>
              </a:lnSpc>
              <a:spcBef>
                <a:spcPts val="1200"/>
              </a:spcBef>
              <a:spcAft>
                <a:spcPts val="0"/>
              </a:spcAft>
              <a:buClr>
                <a:schemeClr val="dk1"/>
              </a:buClr>
              <a:buSzPts val="1800"/>
              <a:buFont typeface="Economica"/>
              <a:buChar char="-"/>
            </a:pPr>
            <a:r>
              <a:t/>
            </a:r>
            <a:endParaRPr>
              <a:solidFill>
                <a:schemeClr val="dk1"/>
              </a:solidFill>
              <a:latin typeface="Economica"/>
              <a:ea typeface="Economica"/>
              <a:cs typeface="Economica"/>
              <a:sym typeface="Economica"/>
            </a:endParaRPr>
          </a:p>
        </p:txBody>
      </p:sp>
      <p:sp>
        <p:nvSpPr>
          <p:cNvPr id="82" name="Google Shape;82;p17"/>
          <p:cNvSpPr txBox="1"/>
          <p:nvPr/>
        </p:nvSpPr>
        <p:spPr>
          <a:xfrm>
            <a:off x="179300" y="3132750"/>
            <a:ext cx="5334000" cy="18915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fi" sz="1800">
                <a:solidFill>
                  <a:schemeClr val="dk1"/>
                </a:solidFill>
                <a:latin typeface="Economica"/>
                <a:ea typeface="Economica"/>
                <a:cs typeface="Economica"/>
                <a:sym typeface="Economica"/>
              </a:rPr>
              <a:t>3. EU Work Plans for Sport</a:t>
            </a:r>
            <a:endParaRPr b="1" sz="1800">
              <a:solidFill>
                <a:schemeClr val="dk1"/>
              </a:solidFill>
              <a:latin typeface="Economica"/>
              <a:ea typeface="Economica"/>
              <a:cs typeface="Economica"/>
              <a:sym typeface="Economica"/>
            </a:endParaRPr>
          </a:p>
          <a:p>
            <a:pPr indent="-342900" lvl="0" marL="457200" rtl="0" algn="l">
              <a:spcBef>
                <a:spcPts val="1200"/>
              </a:spcBef>
              <a:spcAft>
                <a:spcPts val="0"/>
              </a:spcAft>
              <a:buClr>
                <a:schemeClr val="dk1"/>
              </a:buClr>
              <a:buSzPts val="1800"/>
              <a:buFont typeface="Economica"/>
              <a:buChar char="-"/>
            </a:pPr>
            <a:r>
              <a:rPr lang="fi" sz="1800">
                <a:solidFill>
                  <a:schemeClr val="dk1"/>
                </a:solidFill>
                <a:latin typeface="Economica"/>
                <a:ea typeface="Economica"/>
                <a:cs typeface="Economica"/>
                <a:sym typeface="Economica"/>
              </a:rPr>
              <a:t>EU wants to develop: anti-doping, safe-guarding of minors, good governance, coaches and sport diplomacy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256475"/>
            <a:ext cx="8520600" cy="7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i">
                <a:latin typeface="Economica"/>
                <a:ea typeface="Economica"/>
                <a:cs typeface="Economica"/>
                <a:sym typeface="Economica"/>
              </a:rPr>
              <a:t>Action programmes</a:t>
            </a:r>
            <a:endParaRPr b="1">
              <a:latin typeface="Economica"/>
              <a:ea typeface="Economica"/>
              <a:cs typeface="Economica"/>
              <a:sym typeface="Economica"/>
            </a:endParaRPr>
          </a:p>
        </p:txBody>
      </p:sp>
      <p:sp>
        <p:nvSpPr>
          <p:cNvPr id="88" name="Google Shape;88;p18"/>
          <p:cNvSpPr txBox="1"/>
          <p:nvPr>
            <p:ph idx="1" type="body"/>
          </p:nvPr>
        </p:nvSpPr>
        <p:spPr>
          <a:xfrm>
            <a:off x="311700" y="772575"/>
            <a:ext cx="8520600" cy="419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i" sz="1600">
                <a:solidFill>
                  <a:srgbClr val="000000"/>
                </a:solidFill>
                <a:latin typeface="Economica"/>
                <a:ea typeface="Economica"/>
                <a:cs typeface="Economica"/>
                <a:sym typeface="Economica"/>
              </a:rPr>
              <a:t>Erasmus +</a:t>
            </a:r>
            <a:r>
              <a:rPr lang="fi" sz="1600">
                <a:solidFill>
                  <a:srgbClr val="000000"/>
                </a:solidFill>
                <a:latin typeface="Economica"/>
                <a:ea typeface="Economica"/>
                <a:cs typeface="Economica"/>
                <a:sym typeface="Economica"/>
              </a:rPr>
              <a:t>							 	 	 	 </a:t>
            </a:r>
            <a:endParaRPr sz="1600">
              <a:solidFill>
                <a:srgbClr val="000000"/>
              </a:solidFill>
              <a:latin typeface="Economica"/>
              <a:ea typeface="Economica"/>
              <a:cs typeface="Economica"/>
              <a:sym typeface="Economica"/>
            </a:endParaRPr>
          </a:p>
          <a:p>
            <a:pPr indent="-330200" lvl="0" marL="914400" rtl="0" algn="l">
              <a:spcBef>
                <a:spcPts val="0"/>
              </a:spcBef>
              <a:spcAft>
                <a:spcPts val="0"/>
              </a:spcAft>
              <a:buClr>
                <a:srgbClr val="000000"/>
              </a:buClr>
              <a:buSzPts val="1600"/>
              <a:buFont typeface="Economica"/>
              <a:buChar char="-"/>
            </a:pPr>
            <a:r>
              <a:rPr lang="fi" sz="1600">
                <a:solidFill>
                  <a:srgbClr val="000000"/>
                </a:solidFill>
                <a:latin typeface="Economica"/>
                <a:ea typeface="Economica"/>
                <a:cs typeface="Economica"/>
                <a:sym typeface="Economica"/>
              </a:rPr>
              <a:t>Sports are one of the most important parts of Erasmus+ projects. Erasmus+ consists of the EU programme for education, training, youth and sport. </a:t>
            </a:r>
            <a:endParaRPr sz="1600">
              <a:solidFill>
                <a:srgbClr val="000000"/>
              </a:solidFill>
              <a:latin typeface="Economica"/>
              <a:ea typeface="Economica"/>
              <a:cs typeface="Economica"/>
              <a:sym typeface="Economica"/>
            </a:endParaRPr>
          </a:p>
          <a:p>
            <a:pPr indent="-330200" lvl="0" marL="914400" rtl="0" algn="l">
              <a:spcBef>
                <a:spcPts val="0"/>
              </a:spcBef>
              <a:spcAft>
                <a:spcPts val="0"/>
              </a:spcAft>
              <a:buClr>
                <a:srgbClr val="000000"/>
              </a:buClr>
              <a:buSzPts val="1600"/>
              <a:buFont typeface="Economica"/>
              <a:buChar char="-"/>
            </a:pPr>
            <a:r>
              <a:rPr lang="fi" sz="1600">
                <a:solidFill>
                  <a:srgbClr val="000000"/>
                </a:solidFill>
                <a:latin typeface="Economica"/>
                <a:ea typeface="Economica"/>
                <a:cs typeface="Economica"/>
                <a:sym typeface="Economica"/>
              </a:rPr>
              <a:t>The annual budget of Erasmus+ for sport is 1.8%. (for supporting</a:t>
            </a:r>
            <a:r>
              <a:rPr lang="fi" sz="1600">
                <a:solidFill>
                  <a:srgbClr val="000000"/>
                </a:solidFill>
                <a:latin typeface="Economica"/>
                <a:ea typeface="Economica"/>
                <a:cs typeface="Economica"/>
                <a:sym typeface="Economica"/>
              </a:rPr>
              <a:t> </a:t>
            </a:r>
            <a:r>
              <a:rPr lang="fi" sz="1600">
                <a:solidFill>
                  <a:srgbClr val="000000"/>
                </a:solidFill>
                <a:latin typeface="Economica"/>
                <a:ea typeface="Economica"/>
                <a:cs typeface="Economica"/>
                <a:sym typeface="Economica"/>
              </a:rPr>
              <a:t> partnerships, European sports events and supports relevant European stakeholders).</a:t>
            </a:r>
            <a:endParaRPr sz="1600">
              <a:solidFill>
                <a:srgbClr val="000000"/>
              </a:solidFill>
              <a:latin typeface="Economica"/>
              <a:ea typeface="Economica"/>
              <a:cs typeface="Economica"/>
              <a:sym typeface="Economica"/>
            </a:endParaRPr>
          </a:p>
          <a:p>
            <a:pPr indent="0" lvl="0" marL="0" rtl="0" algn="l">
              <a:spcBef>
                <a:spcPts val="0"/>
              </a:spcBef>
              <a:spcAft>
                <a:spcPts val="0"/>
              </a:spcAft>
              <a:buNone/>
            </a:pPr>
            <a:r>
              <a:rPr b="1" lang="fi" sz="1600">
                <a:solidFill>
                  <a:srgbClr val="000000"/>
                </a:solidFill>
                <a:latin typeface="Economica"/>
                <a:ea typeface="Economica"/>
                <a:cs typeface="Economica"/>
                <a:sym typeface="Economica"/>
              </a:rPr>
              <a:t>European Week of Sport</a:t>
            </a:r>
            <a:endParaRPr b="1" sz="1600">
              <a:solidFill>
                <a:srgbClr val="000000"/>
              </a:solidFill>
              <a:latin typeface="Economica"/>
              <a:ea typeface="Economica"/>
              <a:cs typeface="Economica"/>
              <a:sym typeface="Economica"/>
            </a:endParaRPr>
          </a:p>
          <a:p>
            <a:pPr indent="-330200" lvl="0" marL="914400" rtl="0" algn="l">
              <a:spcBef>
                <a:spcPts val="0"/>
              </a:spcBef>
              <a:spcAft>
                <a:spcPts val="0"/>
              </a:spcAft>
              <a:buClr>
                <a:srgbClr val="000000"/>
              </a:buClr>
              <a:buSzPts val="1600"/>
              <a:buFont typeface="Economica"/>
              <a:buChar char="-"/>
            </a:pPr>
            <a:r>
              <a:rPr lang="fi" sz="1600">
                <a:solidFill>
                  <a:srgbClr val="000000"/>
                </a:solidFill>
                <a:latin typeface="Economica"/>
                <a:ea typeface="Economica"/>
                <a:cs typeface="Economica"/>
                <a:sym typeface="Economica"/>
              </a:rPr>
              <a:t>The European Week of sport has been organized since 2012 in order to encourage European citizens to increase the physical activity and at the same support Erasmus +.</a:t>
            </a:r>
            <a:endParaRPr sz="1600">
              <a:solidFill>
                <a:srgbClr val="000000"/>
              </a:solidFill>
              <a:latin typeface="Economica"/>
              <a:ea typeface="Economica"/>
              <a:cs typeface="Economica"/>
              <a:sym typeface="Economica"/>
            </a:endParaRPr>
          </a:p>
          <a:p>
            <a:pPr indent="-330200" lvl="0" marL="914400" rtl="0" algn="l">
              <a:spcBef>
                <a:spcPts val="0"/>
              </a:spcBef>
              <a:spcAft>
                <a:spcPts val="0"/>
              </a:spcAft>
              <a:buClr>
                <a:srgbClr val="000000"/>
              </a:buClr>
              <a:buSzPts val="1600"/>
              <a:buFont typeface="Economica"/>
              <a:buChar char="-"/>
            </a:pPr>
            <a:r>
              <a:rPr lang="fi" sz="1600">
                <a:solidFill>
                  <a:srgbClr val="000000"/>
                </a:solidFill>
                <a:latin typeface="Economica"/>
                <a:ea typeface="Economica"/>
                <a:cs typeface="Economica"/>
                <a:sym typeface="Economica"/>
              </a:rPr>
              <a:t>Eurobarometer survey showed that 59% of Europeans sometimes or never exercise. As a result, people’s health is falling. </a:t>
            </a:r>
            <a:endParaRPr sz="1600">
              <a:solidFill>
                <a:srgbClr val="000000"/>
              </a:solidFill>
              <a:latin typeface="Economica"/>
              <a:ea typeface="Economica"/>
              <a:cs typeface="Economica"/>
              <a:sym typeface="Economica"/>
            </a:endParaRPr>
          </a:p>
          <a:p>
            <a:pPr indent="0" lvl="0" marL="0" rtl="0" algn="l">
              <a:spcBef>
                <a:spcPts val="0"/>
              </a:spcBef>
              <a:spcAft>
                <a:spcPts val="0"/>
              </a:spcAft>
              <a:buNone/>
            </a:pPr>
            <a:r>
              <a:rPr b="1" lang="fi" sz="1600">
                <a:solidFill>
                  <a:srgbClr val="000000"/>
                </a:solidFill>
                <a:latin typeface="Economica"/>
                <a:ea typeface="Economica"/>
                <a:cs typeface="Economica"/>
                <a:sym typeface="Economica"/>
              </a:rPr>
              <a:t>Effect</a:t>
            </a:r>
            <a:endParaRPr b="1" sz="1600">
              <a:solidFill>
                <a:srgbClr val="000000"/>
              </a:solidFill>
              <a:latin typeface="Economica"/>
              <a:ea typeface="Economica"/>
              <a:cs typeface="Economica"/>
              <a:sym typeface="Economica"/>
            </a:endParaRPr>
          </a:p>
          <a:p>
            <a:pPr indent="0" lvl="0" marL="457200" rtl="0" algn="l">
              <a:spcBef>
                <a:spcPts val="0"/>
              </a:spcBef>
              <a:spcAft>
                <a:spcPts val="0"/>
              </a:spcAft>
              <a:buNone/>
            </a:pPr>
            <a:r>
              <a:rPr b="1" lang="fi" sz="1600">
                <a:solidFill>
                  <a:srgbClr val="000000"/>
                </a:solidFill>
                <a:latin typeface="Economica"/>
                <a:ea typeface="Economica"/>
                <a:cs typeface="Economica"/>
                <a:sym typeface="Economica"/>
              </a:rPr>
              <a:t>     </a:t>
            </a:r>
            <a:r>
              <a:rPr lang="fi" sz="1600">
                <a:solidFill>
                  <a:srgbClr val="000000"/>
                </a:solidFill>
                <a:latin typeface="Economica"/>
                <a:ea typeface="Economica"/>
                <a:cs typeface="Economica"/>
                <a:sym typeface="Economica"/>
              </a:rPr>
              <a:t>- Sports can affect to many things:</a:t>
            </a:r>
            <a:endParaRPr sz="1600">
              <a:solidFill>
                <a:srgbClr val="000000"/>
              </a:solidFill>
              <a:latin typeface="Economica"/>
              <a:ea typeface="Economica"/>
              <a:cs typeface="Economica"/>
              <a:sym typeface="Economica"/>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fi" sz="1100">
                <a:solidFill>
                  <a:schemeClr val="dk1"/>
                </a:solidFill>
              </a:rPr>
              <a:t>  </a:t>
            </a:r>
            <a:endParaRPr b="1" sz="1100">
              <a:solidFill>
                <a:schemeClr val="dk1"/>
              </a:solidFill>
            </a:endParaRPr>
          </a:p>
        </p:txBody>
      </p:sp>
      <p:pic>
        <p:nvPicPr>
          <p:cNvPr id="89" name="Google Shape;89;p18"/>
          <p:cNvPicPr preferRelativeResize="0"/>
          <p:nvPr/>
        </p:nvPicPr>
        <p:blipFill>
          <a:blip r:embed="rId3">
            <a:alphaModFix/>
          </a:blip>
          <a:stretch>
            <a:fillRect/>
          </a:stretch>
        </p:blipFill>
        <p:spPr>
          <a:xfrm>
            <a:off x="8022600" y="90498"/>
            <a:ext cx="927225" cy="927225"/>
          </a:xfrm>
          <a:prstGeom prst="rect">
            <a:avLst/>
          </a:prstGeom>
          <a:noFill/>
          <a:ln>
            <a:noFill/>
          </a:ln>
        </p:spPr>
      </p:pic>
      <p:pic>
        <p:nvPicPr>
          <p:cNvPr id="90" name="Google Shape;90;p18"/>
          <p:cNvPicPr preferRelativeResize="0"/>
          <p:nvPr/>
        </p:nvPicPr>
        <p:blipFill>
          <a:blip r:embed="rId4">
            <a:alphaModFix/>
          </a:blip>
          <a:stretch>
            <a:fillRect/>
          </a:stretch>
        </p:blipFill>
        <p:spPr>
          <a:xfrm>
            <a:off x="3485825" y="90500"/>
            <a:ext cx="927225" cy="927225"/>
          </a:xfrm>
          <a:prstGeom prst="rect">
            <a:avLst/>
          </a:prstGeom>
          <a:noFill/>
          <a:ln>
            <a:noFill/>
          </a:ln>
        </p:spPr>
      </p:pic>
      <p:pic>
        <p:nvPicPr>
          <p:cNvPr id="91" name="Google Shape;91;p18"/>
          <p:cNvPicPr preferRelativeResize="0"/>
          <p:nvPr/>
        </p:nvPicPr>
        <p:blipFill>
          <a:blip r:embed="rId5">
            <a:alphaModFix/>
          </a:blip>
          <a:stretch>
            <a:fillRect/>
          </a:stretch>
        </p:blipFill>
        <p:spPr>
          <a:xfrm>
            <a:off x="7195300" y="4216275"/>
            <a:ext cx="1842924" cy="927225"/>
          </a:xfrm>
          <a:prstGeom prst="rect">
            <a:avLst/>
          </a:prstGeom>
          <a:noFill/>
          <a:ln>
            <a:noFill/>
          </a:ln>
        </p:spPr>
      </p:pic>
      <p:sp>
        <p:nvSpPr>
          <p:cNvPr id="92" name="Google Shape;92;p18"/>
          <p:cNvSpPr txBox="1"/>
          <p:nvPr/>
        </p:nvSpPr>
        <p:spPr>
          <a:xfrm>
            <a:off x="1053683" y="4345957"/>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solidFill>
                  <a:srgbClr val="0000FF"/>
                </a:solidFill>
              </a:rPr>
              <a:t>Bring people together</a:t>
            </a:r>
            <a:r>
              <a:rPr lang="fi"/>
              <a:t> </a:t>
            </a:r>
            <a:endParaRPr/>
          </a:p>
        </p:txBody>
      </p:sp>
      <p:sp>
        <p:nvSpPr>
          <p:cNvPr id="93" name="Google Shape;93;p18"/>
          <p:cNvSpPr txBox="1"/>
          <p:nvPr/>
        </p:nvSpPr>
        <p:spPr>
          <a:xfrm>
            <a:off x="3576693" y="4253144"/>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solidFill>
                  <a:srgbClr val="4A86E8"/>
                </a:solidFill>
              </a:rPr>
              <a:t>Fight against racism and xenophobia </a:t>
            </a:r>
            <a:endParaRPr>
              <a:solidFill>
                <a:srgbClr val="4A86E8"/>
              </a:solidFill>
            </a:endParaRPr>
          </a:p>
        </p:txBody>
      </p:sp>
      <p:sp>
        <p:nvSpPr>
          <p:cNvPr id="94" name="Google Shape;94;p18"/>
          <p:cNvSpPr txBox="1"/>
          <p:nvPr/>
        </p:nvSpPr>
        <p:spPr>
          <a:xfrm>
            <a:off x="3247036" y="4434811"/>
            <a:ext cx="73152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solidFill>
                  <a:srgbClr val="00FFFF"/>
                </a:solidFill>
              </a:rPr>
              <a:t>Building communities </a:t>
            </a:r>
            <a:endParaRPr>
              <a:solidFill>
                <a:srgbClr val="00FFFF"/>
              </a:solidFill>
            </a:endParaRPr>
          </a:p>
        </p:txBody>
      </p:sp>
      <p:sp>
        <p:nvSpPr>
          <p:cNvPr id="95" name="Google Shape;95;p18"/>
          <p:cNvSpPr txBox="1"/>
          <p:nvPr/>
        </p:nvSpPr>
        <p:spPr>
          <a:xfrm>
            <a:off x="172446" y="4527590"/>
            <a:ext cx="73152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solidFill>
                  <a:srgbClr val="6FA8DC"/>
                </a:solidFill>
              </a:rPr>
              <a:t>The integration of migrants in EU</a:t>
            </a:r>
            <a:r>
              <a:rPr lang="fi">
                <a:solidFill>
                  <a:srgbClr val="1155CC"/>
                </a:solidFill>
              </a:rPr>
              <a:t> </a:t>
            </a:r>
            <a:endParaRPr>
              <a:solidFill>
                <a:srgbClr val="1155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i">
                <a:latin typeface="Economica"/>
                <a:ea typeface="Economica"/>
                <a:cs typeface="Economica"/>
                <a:sym typeface="Economica"/>
              </a:rPr>
              <a:t>Role of the European Parliament</a:t>
            </a:r>
            <a:endParaRPr b="1">
              <a:latin typeface="Economica"/>
              <a:ea typeface="Economica"/>
              <a:cs typeface="Economica"/>
              <a:sym typeface="Economica"/>
            </a:endParaRPr>
          </a:p>
        </p:txBody>
      </p:sp>
      <p:sp>
        <p:nvSpPr>
          <p:cNvPr id="101" name="Google Shape;101;p19"/>
          <p:cNvSpPr txBox="1"/>
          <p:nvPr>
            <p:ph idx="1" type="body"/>
          </p:nvPr>
        </p:nvSpPr>
        <p:spPr>
          <a:xfrm>
            <a:off x="311700" y="1141800"/>
            <a:ext cx="8520600" cy="3933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000000"/>
              </a:buClr>
              <a:buSzPts val="2000"/>
              <a:buFont typeface="Economica"/>
              <a:buChar char="-"/>
            </a:pPr>
            <a:r>
              <a:rPr lang="fi" sz="2000">
                <a:solidFill>
                  <a:srgbClr val="000000"/>
                </a:solidFill>
                <a:latin typeface="Economica"/>
                <a:ea typeface="Economica"/>
                <a:cs typeface="Economica"/>
                <a:sym typeface="Economica"/>
              </a:rPr>
              <a:t>European sports policy is a part of </a:t>
            </a:r>
            <a:r>
              <a:rPr i="1" lang="fi" sz="2000">
                <a:solidFill>
                  <a:srgbClr val="000000"/>
                </a:solidFill>
                <a:latin typeface="Economica"/>
                <a:ea typeface="Economica"/>
                <a:cs typeface="Economica"/>
                <a:sym typeface="Economica"/>
              </a:rPr>
              <a:t>Committee on Culture and Education CULT</a:t>
            </a:r>
            <a:endParaRPr sz="2000">
              <a:solidFill>
                <a:srgbClr val="000000"/>
              </a:solidFill>
              <a:latin typeface="Economica"/>
              <a:ea typeface="Economica"/>
              <a:cs typeface="Economica"/>
              <a:sym typeface="Economica"/>
            </a:endParaRPr>
          </a:p>
          <a:p>
            <a:pPr indent="-330200" lvl="1" marL="914400" rtl="0" algn="l">
              <a:lnSpc>
                <a:spcPct val="115000"/>
              </a:lnSpc>
              <a:spcBef>
                <a:spcPts val="0"/>
              </a:spcBef>
              <a:spcAft>
                <a:spcPts val="0"/>
              </a:spcAft>
              <a:buClr>
                <a:srgbClr val="000000"/>
              </a:buClr>
              <a:buSzPts val="1600"/>
              <a:buFont typeface="Economica"/>
              <a:buChar char="-"/>
            </a:pPr>
            <a:r>
              <a:rPr lang="fi" sz="1600">
                <a:solidFill>
                  <a:srgbClr val="000000"/>
                </a:solidFill>
                <a:latin typeface="Economica"/>
                <a:ea typeface="Economica"/>
                <a:cs typeface="Economica"/>
                <a:sym typeface="Economica"/>
              </a:rPr>
              <a:t>It made a report on the European dimension in sport in 2012 which was start to European Week of Sport (1st. time in 2015). It was aimed at having new activites and bringing up initiativity in Europe in national, areal and local context</a:t>
            </a:r>
            <a:endParaRPr sz="1600">
              <a:solidFill>
                <a:srgbClr val="000000"/>
              </a:solidFill>
              <a:latin typeface="Economica"/>
              <a:ea typeface="Economica"/>
              <a:cs typeface="Economica"/>
              <a:sym typeface="Economica"/>
            </a:endParaRPr>
          </a:p>
          <a:p>
            <a:pPr indent="-355600" lvl="0" marL="457200" rtl="0" algn="l">
              <a:lnSpc>
                <a:spcPct val="115000"/>
              </a:lnSpc>
              <a:spcBef>
                <a:spcPts val="0"/>
              </a:spcBef>
              <a:spcAft>
                <a:spcPts val="0"/>
              </a:spcAft>
              <a:buClr>
                <a:srgbClr val="000000"/>
              </a:buClr>
              <a:buSzPts val="2000"/>
              <a:buFont typeface="Economica"/>
              <a:buChar char="-"/>
            </a:pPr>
            <a:r>
              <a:rPr lang="fi" sz="2000">
                <a:solidFill>
                  <a:srgbClr val="000000"/>
                </a:solidFill>
                <a:latin typeface="Economica"/>
                <a:ea typeface="Economica"/>
                <a:cs typeface="Economica"/>
                <a:sym typeface="Economica"/>
              </a:rPr>
              <a:t>European Parliament </a:t>
            </a:r>
            <a:r>
              <a:rPr lang="fi" sz="2000">
                <a:solidFill>
                  <a:srgbClr val="000000"/>
                </a:solidFill>
                <a:highlight>
                  <a:schemeClr val="lt1"/>
                </a:highlight>
                <a:latin typeface="Economica"/>
                <a:ea typeface="Economica"/>
                <a:cs typeface="Economica"/>
                <a:sym typeface="Economica"/>
              </a:rPr>
              <a:t>acknowledges</a:t>
            </a:r>
            <a:r>
              <a:rPr lang="fi" sz="2000">
                <a:solidFill>
                  <a:srgbClr val="000000"/>
                </a:solidFill>
                <a:latin typeface="Economica"/>
                <a:ea typeface="Economica"/>
                <a:cs typeface="Economica"/>
                <a:sym typeface="Economica"/>
              </a:rPr>
              <a:t> that EU has to deal with sports matters</a:t>
            </a:r>
            <a:endParaRPr sz="2000">
              <a:solidFill>
                <a:srgbClr val="000000"/>
              </a:solidFill>
              <a:latin typeface="Economica"/>
              <a:ea typeface="Economica"/>
              <a:cs typeface="Economica"/>
              <a:sym typeface="Economica"/>
            </a:endParaRPr>
          </a:p>
          <a:p>
            <a:pPr indent="-333375" lvl="1" marL="914400" rtl="0" algn="l">
              <a:lnSpc>
                <a:spcPct val="115000"/>
              </a:lnSpc>
              <a:spcBef>
                <a:spcPts val="0"/>
              </a:spcBef>
              <a:spcAft>
                <a:spcPts val="0"/>
              </a:spcAft>
              <a:buClr>
                <a:srgbClr val="000000"/>
              </a:buClr>
              <a:buSzPts val="1650"/>
              <a:buFont typeface="Economica"/>
              <a:buChar char="-"/>
            </a:pPr>
            <a:r>
              <a:rPr lang="fi" sz="1650">
                <a:solidFill>
                  <a:srgbClr val="000000"/>
                </a:solidFill>
                <a:latin typeface="Economica"/>
                <a:ea typeface="Economica"/>
                <a:cs typeface="Economica"/>
                <a:sym typeface="Economica"/>
              </a:rPr>
              <a:t>Sports are</a:t>
            </a:r>
            <a:r>
              <a:rPr lang="fi" sz="1650">
                <a:solidFill>
                  <a:srgbClr val="000000"/>
                </a:solidFill>
                <a:latin typeface="Economica"/>
                <a:ea typeface="Economica"/>
                <a:cs typeface="Economica"/>
                <a:sym typeface="Economica"/>
              </a:rPr>
              <a:t> “an important social phenomeon and a public good”. </a:t>
            </a:r>
            <a:endParaRPr sz="1650">
              <a:solidFill>
                <a:srgbClr val="000000"/>
              </a:solidFill>
              <a:latin typeface="Economica"/>
              <a:ea typeface="Economica"/>
              <a:cs typeface="Economica"/>
              <a:sym typeface="Economica"/>
            </a:endParaRPr>
          </a:p>
          <a:p>
            <a:pPr indent="-333375" lvl="1" marL="914400" rtl="0" algn="l">
              <a:lnSpc>
                <a:spcPct val="115000"/>
              </a:lnSpc>
              <a:spcBef>
                <a:spcPts val="0"/>
              </a:spcBef>
              <a:spcAft>
                <a:spcPts val="0"/>
              </a:spcAft>
              <a:buClr>
                <a:srgbClr val="000000"/>
              </a:buClr>
              <a:buSzPts val="1650"/>
              <a:buFont typeface="Economica"/>
              <a:buChar char="-"/>
            </a:pPr>
            <a:r>
              <a:rPr lang="fi" sz="1650">
                <a:solidFill>
                  <a:srgbClr val="000000"/>
                </a:solidFill>
                <a:latin typeface="Economica"/>
                <a:ea typeface="Economica"/>
                <a:cs typeface="Economica"/>
                <a:sym typeface="Economica"/>
              </a:rPr>
              <a:t>One of the Parliament’s objectives is to commit in reaffirming social importance of sports</a:t>
            </a:r>
            <a:endParaRPr sz="1650">
              <a:solidFill>
                <a:srgbClr val="000000"/>
              </a:solidFill>
              <a:latin typeface="Economica"/>
              <a:ea typeface="Economica"/>
              <a:cs typeface="Economica"/>
              <a:sym typeface="Economica"/>
            </a:endParaRPr>
          </a:p>
          <a:p>
            <a:pPr indent="-355600" lvl="0" marL="457200" rtl="0" algn="l">
              <a:lnSpc>
                <a:spcPct val="115000"/>
              </a:lnSpc>
              <a:spcBef>
                <a:spcPts val="0"/>
              </a:spcBef>
              <a:spcAft>
                <a:spcPts val="0"/>
              </a:spcAft>
              <a:buClr>
                <a:srgbClr val="000000"/>
              </a:buClr>
              <a:buSzPts val="2000"/>
              <a:buFont typeface="Economica"/>
              <a:buChar char="-"/>
            </a:pPr>
            <a:r>
              <a:rPr lang="fi" sz="2000">
                <a:solidFill>
                  <a:srgbClr val="000000"/>
                </a:solidFill>
                <a:highlight>
                  <a:schemeClr val="lt1"/>
                </a:highlight>
                <a:latin typeface="Economica"/>
                <a:ea typeface="Economica"/>
                <a:cs typeface="Economica"/>
                <a:sym typeface="Economica"/>
              </a:rPr>
              <a:t>Parliament recognizes the importance of sports for tourism</a:t>
            </a:r>
            <a:endParaRPr sz="2000">
              <a:solidFill>
                <a:srgbClr val="000000"/>
              </a:solidFill>
              <a:highlight>
                <a:schemeClr val="lt1"/>
              </a:highlight>
              <a:latin typeface="Economica"/>
              <a:ea typeface="Economica"/>
              <a:cs typeface="Economica"/>
              <a:sym typeface="Economica"/>
            </a:endParaRPr>
          </a:p>
          <a:p>
            <a:pPr indent="-355600" lvl="1" marL="914400" rtl="0" algn="l">
              <a:lnSpc>
                <a:spcPct val="115000"/>
              </a:lnSpc>
              <a:spcBef>
                <a:spcPts val="0"/>
              </a:spcBef>
              <a:spcAft>
                <a:spcPts val="0"/>
              </a:spcAft>
              <a:buClr>
                <a:srgbClr val="000000"/>
              </a:buClr>
              <a:buSzPts val="2000"/>
              <a:buFont typeface="Economica"/>
              <a:buChar char="-"/>
            </a:pPr>
            <a:r>
              <a:rPr lang="fi" sz="1650">
                <a:solidFill>
                  <a:srgbClr val="000000"/>
                </a:solidFill>
                <a:highlight>
                  <a:schemeClr val="lt1"/>
                </a:highlight>
                <a:latin typeface="Economica"/>
                <a:ea typeface="Economica"/>
                <a:cs typeface="Economica"/>
                <a:sym typeface="Economica"/>
              </a:rPr>
              <a:t>It’s trying to make important sporting places more attractive to tourists</a:t>
            </a:r>
            <a:endParaRPr sz="2000">
              <a:solidFill>
                <a:srgbClr val="000000"/>
              </a:solidFill>
              <a:latin typeface="Economica"/>
              <a:ea typeface="Economica"/>
              <a:cs typeface="Economica"/>
              <a:sym typeface="Economica"/>
            </a:endParaRPr>
          </a:p>
          <a:p>
            <a:pPr indent="-355600" lvl="0" marL="457200" rtl="0" algn="l">
              <a:lnSpc>
                <a:spcPct val="115000"/>
              </a:lnSpc>
              <a:spcBef>
                <a:spcPts val="0"/>
              </a:spcBef>
              <a:spcAft>
                <a:spcPts val="0"/>
              </a:spcAft>
              <a:buClr>
                <a:srgbClr val="000000"/>
              </a:buClr>
              <a:buSzPts val="2000"/>
              <a:buFont typeface="Economica"/>
              <a:buChar char="-"/>
            </a:pPr>
            <a:r>
              <a:rPr lang="fi" sz="2000">
                <a:solidFill>
                  <a:schemeClr val="dk1"/>
                </a:solidFill>
                <a:latin typeface="Economica"/>
                <a:ea typeface="Economica"/>
                <a:cs typeface="Economica"/>
                <a:sym typeface="Economica"/>
              </a:rPr>
              <a:t>Parliament has been </a:t>
            </a:r>
            <a:r>
              <a:rPr lang="fi" sz="2000">
                <a:solidFill>
                  <a:schemeClr val="dk1"/>
                </a:solidFill>
                <a:latin typeface="Economica"/>
                <a:ea typeface="Economica"/>
                <a:cs typeface="Economica"/>
                <a:sym typeface="Economica"/>
              </a:rPr>
              <a:t>fighting against match-fixing and corruption. It has made a decision to integrate approach to Sport Po</a:t>
            </a:r>
            <a:r>
              <a:rPr lang="fi" sz="2000">
                <a:solidFill>
                  <a:schemeClr val="dk1"/>
                </a:solidFill>
                <a:latin typeface="Economica"/>
                <a:ea typeface="Economica"/>
                <a:cs typeface="Economica"/>
                <a:sym typeface="Economica"/>
              </a:rPr>
              <a:t>licy</a:t>
            </a:r>
            <a:endParaRPr sz="2000">
              <a:solidFill>
                <a:srgbClr val="000000"/>
              </a:solidFill>
              <a:latin typeface="Economica"/>
              <a:ea typeface="Economica"/>
              <a:cs typeface="Economica"/>
              <a:sym typeface="Economic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291150"/>
            <a:ext cx="8520600" cy="72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latin typeface="Economica"/>
                <a:ea typeface="Economica"/>
                <a:cs typeface="Economica"/>
                <a:sym typeface="Economica"/>
              </a:rPr>
              <a:t>Sport and Identity</a:t>
            </a:r>
            <a:endParaRPr>
              <a:latin typeface="Economica"/>
              <a:ea typeface="Economica"/>
              <a:cs typeface="Economica"/>
              <a:sym typeface="Economica"/>
            </a:endParaRPr>
          </a:p>
        </p:txBody>
      </p:sp>
      <p:sp>
        <p:nvSpPr>
          <p:cNvPr id="107" name="Google Shape;107;p20"/>
          <p:cNvSpPr txBox="1"/>
          <p:nvPr>
            <p:ph idx="1" type="body"/>
          </p:nvPr>
        </p:nvSpPr>
        <p:spPr>
          <a:xfrm>
            <a:off x="311700" y="1152475"/>
            <a:ext cx="8520600" cy="3933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1650">
              <a:solidFill>
                <a:srgbClr val="000000"/>
              </a:solidFill>
              <a:highlight>
                <a:schemeClr val="lt1"/>
              </a:highlight>
              <a:latin typeface="Economica"/>
              <a:ea typeface="Economica"/>
              <a:cs typeface="Economica"/>
              <a:sym typeface="Economica"/>
            </a:endParaRPr>
          </a:p>
        </p:txBody>
      </p:sp>
      <p:pic>
        <p:nvPicPr>
          <p:cNvPr descr="Kuvahaun tulos haulle 1995 globen" id="108" name="Google Shape;108;p20"/>
          <p:cNvPicPr preferRelativeResize="0"/>
          <p:nvPr/>
        </p:nvPicPr>
        <p:blipFill>
          <a:blip r:embed="rId3">
            <a:alphaModFix/>
          </a:blip>
          <a:stretch>
            <a:fillRect/>
          </a:stretch>
        </p:blipFill>
        <p:spPr>
          <a:xfrm>
            <a:off x="311700" y="1017750"/>
            <a:ext cx="3517901" cy="1981025"/>
          </a:xfrm>
          <a:prstGeom prst="rect">
            <a:avLst/>
          </a:prstGeom>
          <a:noFill/>
          <a:ln>
            <a:noFill/>
          </a:ln>
        </p:spPr>
      </p:pic>
      <p:pic>
        <p:nvPicPr>
          <p:cNvPr descr="Kuvahaun tulos haulle greece 2000 european champions" id="109" name="Google Shape;109;p20"/>
          <p:cNvPicPr preferRelativeResize="0"/>
          <p:nvPr/>
        </p:nvPicPr>
        <p:blipFill>
          <a:blip r:embed="rId4">
            <a:alphaModFix/>
          </a:blip>
          <a:stretch>
            <a:fillRect/>
          </a:stretch>
        </p:blipFill>
        <p:spPr>
          <a:xfrm>
            <a:off x="6352250" y="2159275"/>
            <a:ext cx="2791750" cy="2791750"/>
          </a:xfrm>
          <a:prstGeom prst="rect">
            <a:avLst/>
          </a:prstGeom>
          <a:noFill/>
          <a:ln>
            <a:noFill/>
          </a:ln>
        </p:spPr>
      </p:pic>
      <p:pic>
        <p:nvPicPr>
          <p:cNvPr descr="Kuvahaun tulos haulle portugal 2016 euro" id="110" name="Google Shape;110;p20"/>
          <p:cNvPicPr preferRelativeResize="0"/>
          <p:nvPr/>
        </p:nvPicPr>
        <p:blipFill>
          <a:blip r:embed="rId5">
            <a:alphaModFix/>
          </a:blip>
          <a:stretch>
            <a:fillRect/>
          </a:stretch>
        </p:blipFill>
        <p:spPr>
          <a:xfrm>
            <a:off x="487232" y="3129450"/>
            <a:ext cx="2895319" cy="1770499"/>
          </a:xfrm>
          <a:prstGeom prst="rect">
            <a:avLst/>
          </a:prstGeom>
          <a:noFill/>
          <a:ln>
            <a:noFill/>
          </a:ln>
        </p:spPr>
      </p:pic>
      <p:pic>
        <p:nvPicPr>
          <p:cNvPr descr="Kuvahaun tulos haulle gheorghe hagi" id="111" name="Google Shape;111;p20"/>
          <p:cNvPicPr preferRelativeResize="0"/>
          <p:nvPr/>
        </p:nvPicPr>
        <p:blipFill>
          <a:blip r:embed="rId6">
            <a:alphaModFix/>
          </a:blip>
          <a:stretch>
            <a:fillRect/>
          </a:stretch>
        </p:blipFill>
        <p:spPr>
          <a:xfrm>
            <a:off x="3438101" y="2998774"/>
            <a:ext cx="2603026" cy="1952240"/>
          </a:xfrm>
          <a:prstGeom prst="rect">
            <a:avLst/>
          </a:prstGeom>
          <a:noFill/>
          <a:ln>
            <a:noFill/>
          </a:ln>
        </p:spPr>
      </p:pic>
      <p:pic>
        <p:nvPicPr>
          <p:cNvPr descr="Kuvahaun tulos haulle latvian sport" id="112" name="Google Shape;112;p20"/>
          <p:cNvPicPr preferRelativeResize="0"/>
          <p:nvPr/>
        </p:nvPicPr>
        <p:blipFill>
          <a:blip r:embed="rId7">
            <a:alphaModFix/>
          </a:blip>
          <a:stretch>
            <a:fillRect/>
          </a:stretch>
        </p:blipFill>
        <p:spPr>
          <a:xfrm>
            <a:off x="3829600" y="1059502"/>
            <a:ext cx="2603026" cy="1897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a:t>EUKONKANTO</a:t>
            </a:r>
            <a:endParaRPr/>
          </a:p>
        </p:txBody>
      </p:sp>
      <p:pic>
        <p:nvPicPr>
          <p:cNvPr id="118" name="Google Shape;118;p21"/>
          <p:cNvPicPr preferRelativeResize="0"/>
          <p:nvPr/>
        </p:nvPicPr>
        <p:blipFill>
          <a:blip r:embed="rId3">
            <a:alphaModFix/>
          </a:blip>
          <a:stretch>
            <a:fillRect/>
          </a:stretch>
        </p:blipFill>
        <p:spPr>
          <a:xfrm>
            <a:off x="-158699" y="55100"/>
            <a:ext cx="7711498" cy="5143501"/>
          </a:xfrm>
          <a:prstGeom prst="rect">
            <a:avLst/>
          </a:prstGeom>
          <a:noFill/>
          <a:ln>
            <a:noFill/>
          </a:ln>
        </p:spPr>
      </p:pic>
      <p:pic>
        <p:nvPicPr>
          <p:cNvPr id="119" name="Google Shape;119;p21"/>
          <p:cNvPicPr preferRelativeResize="0"/>
          <p:nvPr/>
        </p:nvPicPr>
        <p:blipFill>
          <a:blip r:embed="rId4">
            <a:alphaModFix/>
          </a:blip>
          <a:stretch>
            <a:fillRect/>
          </a:stretch>
        </p:blipFill>
        <p:spPr>
          <a:xfrm>
            <a:off x="4938073" y="2284373"/>
            <a:ext cx="4296500" cy="2859125"/>
          </a:xfrm>
          <a:prstGeom prst="rect">
            <a:avLst/>
          </a:prstGeom>
          <a:noFill/>
          <a:ln>
            <a:noFill/>
          </a:ln>
        </p:spPr>
      </p:pic>
      <p:pic>
        <p:nvPicPr>
          <p:cNvPr id="120" name="Google Shape;120;p21"/>
          <p:cNvPicPr preferRelativeResize="0"/>
          <p:nvPr/>
        </p:nvPicPr>
        <p:blipFill>
          <a:blip r:embed="rId5">
            <a:alphaModFix/>
          </a:blip>
          <a:stretch>
            <a:fillRect/>
          </a:stretch>
        </p:blipFill>
        <p:spPr>
          <a:xfrm>
            <a:off x="5622261" y="0"/>
            <a:ext cx="3521739" cy="2343575"/>
          </a:xfrm>
          <a:prstGeom prst="rect">
            <a:avLst/>
          </a:prstGeom>
          <a:noFill/>
          <a:ln>
            <a:noFill/>
          </a:ln>
        </p:spPr>
      </p:pic>
      <p:sp>
        <p:nvSpPr>
          <p:cNvPr id="121" name="Google Shape;121;p21"/>
          <p:cNvSpPr txBox="1"/>
          <p:nvPr/>
        </p:nvSpPr>
        <p:spPr>
          <a:xfrm>
            <a:off x="1979650" y="1703850"/>
            <a:ext cx="5278500" cy="11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3600">
                <a:highlight>
                  <a:srgbClr val="FFFFFF"/>
                </a:highlight>
              </a:rPr>
              <a:t>EUKONKANTO</a:t>
            </a:r>
            <a:endParaRPr sz="3600">
              <a:highlight>
                <a:srgbClr val="FFFFFF"/>
              </a:highlight>
            </a:endParaRPr>
          </a:p>
        </p:txBody>
      </p:sp>
      <p:sp>
        <p:nvSpPr>
          <p:cNvPr id="122" name="Google Shape;122;p21"/>
          <p:cNvSpPr txBox="1"/>
          <p:nvPr/>
        </p:nvSpPr>
        <p:spPr>
          <a:xfrm>
            <a:off x="-2" y="3982949"/>
            <a:ext cx="8793000" cy="8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u="sng">
                <a:solidFill>
                  <a:schemeClr val="hlink"/>
                </a:solidFill>
                <a:hlinkClick r:id="rId6"/>
              </a:rPr>
              <a:t>https://youtu.be/p7IM9f16QZ4</a:t>
            </a:r>
            <a:r>
              <a:rPr lang="fi"/>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